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6" r:id="rId15"/>
    <p:sldId id="274" r:id="rId16"/>
    <p:sldId id="275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19/04/2013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19/04/2013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19/04/2013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55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Fernald and Gunnar (2008)</a:t>
            </a:r>
          </a:p>
          <a:p>
            <a:r>
              <a:rPr lang="en-US" dirty="0" smtClean="0"/>
              <a:t>Surveyed 639 Mexican mothers and their children. Children of depressed mothers living in extreme poverty produced less cortisol. </a:t>
            </a:r>
          </a:p>
          <a:p>
            <a:r>
              <a:rPr lang="en-US" dirty="0" smtClean="0"/>
              <a:t>This indicates a “worn out” stress system that leaves children susceptible to depression.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poverty cause depression?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546" y="4705830"/>
            <a:ext cx="3245896" cy="215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8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Ellis (1962) </a:t>
            </a:r>
          </a:p>
          <a:p>
            <a:r>
              <a:rPr lang="en-US" dirty="0" smtClean="0"/>
              <a:t>Proposed that irrational thinking causes depression, not the other way around.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Cognition and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1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Beck (1976) </a:t>
            </a:r>
          </a:p>
          <a:p>
            <a:r>
              <a:rPr lang="en-US" dirty="0" smtClean="0"/>
              <a:t>Observed that depressed </a:t>
            </a:r>
            <a:r>
              <a:rPr lang="en-US" dirty="0" err="1" smtClean="0"/>
              <a:t>patients’s</a:t>
            </a:r>
            <a:r>
              <a:rPr lang="en-US" dirty="0" smtClean="0"/>
              <a:t> thoughts are characterized by:</a:t>
            </a:r>
          </a:p>
          <a:p>
            <a:r>
              <a:rPr lang="en-US" dirty="0" smtClean="0"/>
              <a:t>Overgeneralization based on negative events</a:t>
            </a:r>
          </a:p>
          <a:p>
            <a:r>
              <a:rPr lang="en-US" dirty="0" smtClean="0"/>
              <a:t>Non-logical inference about oneself</a:t>
            </a:r>
          </a:p>
          <a:p>
            <a:r>
              <a:rPr lang="en-US" dirty="0" smtClean="0"/>
              <a:t>Dichotomous thinking (black and white thinking)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30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Identifies negative, self-critical thoughts </a:t>
            </a:r>
          </a:p>
          <a:p>
            <a:r>
              <a:rPr lang="en-US" dirty="0" smtClean="0"/>
              <a:t>Notes the connection between negative thought and depression. </a:t>
            </a:r>
          </a:p>
          <a:p>
            <a:r>
              <a:rPr lang="en-US" dirty="0" smtClean="0"/>
              <a:t>Examines each negative thought and decides whether it can be supported.</a:t>
            </a:r>
          </a:p>
          <a:p>
            <a:r>
              <a:rPr lang="en-US" dirty="0" smtClean="0"/>
              <a:t>Replaces distorted negative thought with realistic interpretations of each situation.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Beck’s </a:t>
            </a:r>
            <a:r>
              <a:rPr lang="en-US" smtClean="0"/>
              <a:t>theory of Cognitive </a:t>
            </a:r>
            <a:r>
              <a:rPr lang="en-US" dirty="0" smtClean="0"/>
              <a:t>Restructuring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2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8704" b="1870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0"/>
            <a:ext cx="85745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54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1364 mothers across the US were studied and one child in the family were studied. </a:t>
            </a:r>
          </a:p>
          <a:p>
            <a:r>
              <a:rPr lang="en-US" dirty="0" smtClean="0"/>
              <a:t>Interviews and observations were made during the child’s 1</a:t>
            </a:r>
            <a:r>
              <a:rPr lang="en-US" baseline="30000" dirty="0" smtClean="0"/>
              <a:t>st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, and 5</a:t>
            </a:r>
            <a:r>
              <a:rPr lang="en-US" baseline="30000" dirty="0" smtClean="0"/>
              <a:t>th</a:t>
            </a:r>
            <a:r>
              <a:rPr lang="en-US" dirty="0" smtClean="0"/>
              <a:t> grade years.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Buehler &amp; O’Brien (2011)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679" y="4094233"/>
            <a:ext cx="3451434" cy="193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2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Full-time and part-time mothers reported fewer symptoms of depression than stay-at-moms.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Part-time moms were just as involved in their child’s schooling as stay-at-home moms and were actually more sensitive with their pre-school children than stay-at-home moms.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89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Depression is a result of genetic predisposition and severe life events such as:</a:t>
            </a:r>
          </a:p>
          <a:p>
            <a:r>
              <a:rPr lang="en-US" dirty="0" smtClean="0"/>
              <a:t>Unemployment</a:t>
            </a:r>
          </a:p>
          <a:p>
            <a:r>
              <a:rPr lang="en-US" dirty="0" smtClean="0"/>
              <a:t>Having more than 3 children under 14 at home </a:t>
            </a:r>
          </a:p>
          <a:p>
            <a:r>
              <a:rPr lang="en-US" dirty="0"/>
              <a:t>Absence of social </a:t>
            </a:r>
            <a:r>
              <a:rPr lang="en-US" dirty="0" smtClean="0"/>
              <a:t>support</a:t>
            </a:r>
          </a:p>
          <a:p>
            <a:r>
              <a:rPr lang="en-US" dirty="0" smtClean="0"/>
              <a:t>Loss of mother at a young age</a:t>
            </a:r>
          </a:p>
          <a:p>
            <a:r>
              <a:rPr lang="en-US" dirty="0" smtClean="0"/>
              <a:t>Having suffered child abuse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Diathesis-stress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5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Studied 458 women in London aged between 18 and 65 years.</a:t>
            </a:r>
          </a:p>
          <a:p>
            <a:r>
              <a:rPr lang="en-US" dirty="0" smtClean="0"/>
              <a:t>Researchers used surveys and interviews on the women’s life and depressive episodes.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 and Harris 1978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71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previous year, 8% of the women had been depressed. </a:t>
            </a:r>
          </a:p>
          <a:p>
            <a:r>
              <a:rPr lang="en-US" dirty="0" smtClean="0"/>
              <a:t> 90% those who became depressed had recently experienced a severe life event.   </a:t>
            </a:r>
          </a:p>
          <a:p>
            <a:r>
              <a:rPr lang="en-US" dirty="0" smtClean="0"/>
              <a:t>Only 20% of women who had experienced severe difficulties became seriously depressed. </a:t>
            </a:r>
          </a:p>
          <a:p>
            <a:r>
              <a:rPr lang="en-US" dirty="0" smtClean="0"/>
              <a:t>23</a:t>
            </a:r>
            <a:r>
              <a:rPr lang="en-US" dirty="0"/>
              <a:t>% of working class women had been depressed within the past year compared to 3% of middle class women.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882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Affective: guilt and sadness, lack of enjoyment or pleasure in familiar activities or company. </a:t>
            </a:r>
          </a:p>
          <a:p>
            <a:r>
              <a:rPr lang="en-US" dirty="0" err="1" smtClean="0"/>
              <a:t>Behavioural</a:t>
            </a:r>
            <a:r>
              <a:rPr lang="en-US" dirty="0" smtClean="0"/>
              <a:t>: passivity</a:t>
            </a:r>
          </a:p>
          <a:p>
            <a:r>
              <a:rPr lang="en-US" dirty="0" smtClean="0"/>
              <a:t>Cognitive: negative thoughts, faulty attribution of blame, low self esteem, irrational hopelessness, difficulty concentrating, indecisiveness</a:t>
            </a:r>
          </a:p>
          <a:p>
            <a:r>
              <a:rPr lang="en-US" dirty="0" smtClean="0"/>
              <a:t>Somatic: lack of energy, insomnia or hypersomnia, weight loss/gain, diminished libido.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of a Major Depressive Disorder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1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someone experiences two weeks of depressed mood or loss of interest or pleasure.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Diagnosis requires at least 4 additional</a:t>
            </a:r>
          </a:p>
          <a:p>
            <a:pPr marL="0" indent="0">
              <a:buNone/>
            </a:pPr>
            <a:r>
              <a:rPr lang="en-US" dirty="0" smtClean="0"/>
              <a:t> symptoms (such as insomnia, suicidal </a:t>
            </a:r>
          </a:p>
          <a:p>
            <a:pPr marL="0" indent="0">
              <a:buNone/>
            </a:pPr>
            <a:r>
              <a:rPr lang="en-US" dirty="0" smtClean="0"/>
              <a:t>thoughts, passivity, or difficulty </a:t>
            </a:r>
          </a:p>
          <a:p>
            <a:pPr marL="0" indent="0">
              <a:buNone/>
            </a:pPr>
            <a:r>
              <a:rPr lang="en-US" dirty="0" smtClean="0"/>
              <a:t>concentrating).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of Depression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985" y="3179889"/>
            <a:ext cx="23749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7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609653"/>
          </a:xfrm>
        </p:spPr>
        <p:txBody>
          <a:bodyPr>
            <a:normAutofit/>
          </a:bodyPr>
          <a:lstStyle/>
          <a:p>
            <a:r>
              <a:rPr lang="en-US" dirty="0" smtClean="0"/>
              <a:t>Depression affects 15% of people at some time in their life (</a:t>
            </a:r>
            <a:r>
              <a:rPr lang="en-US" dirty="0" err="1" smtClean="0"/>
              <a:t>Charney</a:t>
            </a:r>
            <a:r>
              <a:rPr lang="en-US" dirty="0" smtClean="0"/>
              <a:t> and Weismann 1988). </a:t>
            </a:r>
          </a:p>
          <a:p>
            <a:r>
              <a:rPr lang="en-US" dirty="0" smtClean="0"/>
              <a:t>Depression tends to be a recurrent disorder with about 80% experiencing a subsequent episode. </a:t>
            </a:r>
          </a:p>
          <a:p>
            <a:r>
              <a:rPr lang="en-US" dirty="0" smtClean="0"/>
              <a:t>Depression is 2-3 times more common in women than in men. </a:t>
            </a:r>
          </a:p>
          <a:p>
            <a:r>
              <a:rPr lang="en-US" dirty="0" smtClean="0"/>
              <a:t>It occurs frequently among members of lower socio-economic groups. </a:t>
            </a:r>
          </a:p>
          <a:p>
            <a:r>
              <a:rPr lang="en-US" dirty="0" err="1" smtClean="0"/>
              <a:t>Levav</a:t>
            </a:r>
            <a:r>
              <a:rPr lang="en-US" dirty="0" smtClean="0"/>
              <a:t> (1997) found the prevalence rate to be above average in Jewish males suggesting that some groups are more prone to depression.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2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Prozac: blocks the reuptake of serotonin thereby leaving more serotonin in the synaptic gap/cleft.</a:t>
            </a:r>
          </a:p>
          <a:p>
            <a:endParaRPr lang="en-US" dirty="0" smtClean="0"/>
          </a:p>
          <a:p>
            <a:r>
              <a:rPr lang="en-US" dirty="0" smtClean="0"/>
              <a:t>Serotonin is known to affect mood, emotions, aggression, sleep and anxiety.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Serotonin &amp;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220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neurotransmitter called noradrenaline is found to be correlated with depression. </a:t>
            </a:r>
          </a:p>
          <a:p>
            <a:r>
              <a:rPr lang="en-US" dirty="0" err="1" smtClean="0"/>
              <a:t>Janowsky</a:t>
            </a:r>
            <a:r>
              <a:rPr lang="en-US" dirty="0" smtClean="0"/>
              <a:t> et al. (1972) </a:t>
            </a:r>
          </a:p>
          <a:p>
            <a:r>
              <a:rPr lang="en-US" dirty="0" smtClean="0"/>
              <a:t>Participants were given a drug called </a:t>
            </a:r>
            <a:r>
              <a:rPr lang="en-US" dirty="0" err="1" smtClean="0"/>
              <a:t>physostigmine</a:t>
            </a:r>
            <a:r>
              <a:rPr lang="en-US" dirty="0" smtClean="0"/>
              <a:t> (which lowers noradrenaline but increases acetylcholine). </a:t>
            </a:r>
          </a:p>
          <a:p>
            <a:r>
              <a:rPr lang="en-US" dirty="0" smtClean="0"/>
              <a:t>They experienced feelings of self-hate and suicidal wishes within minutes.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Noradrenaline &amp; Depression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671" y="5181494"/>
            <a:ext cx="2216265" cy="150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8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Rampello</a:t>
            </a:r>
            <a:r>
              <a:rPr lang="en-US" dirty="0" smtClean="0"/>
              <a:t> et al. (2000) found depressed patients to have an imbalance of noradrenaline, serotonin, dopamine (pleasure), acetylcholine (memory). </a:t>
            </a:r>
          </a:p>
          <a:p>
            <a:r>
              <a:rPr lang="en-US" dirty="0" smtClean="0"/>
              <a:t>Skeptics say that pinning depression to just neurotransmitters is too simple and reductionist (reducing complex behavior to a single factor).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Cocktail of Neurotransmitters?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04" y="4801802"/>
            <a:ext cx="6297488" cy="186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83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Cortisol: a hormone that helps us cope with stress. </a:t>
            </a:r>
          </a:p>
          <a:p>
            <a:r>
              <a:rPr lang="en-US" dirty="0" smtClean="0"/>
              <a:t>Cortisol hypothesis: Too much or too little </a:t>
            </a:r>
            <a:r>
              <a:rPr lang="en-US" dirty="0"/>
              <a:t>c</a:t>
            </a:r>
            <a:r>
              <a:rPr lang="en-US" dirty="0" smtClean="0"/>
              <a:t>ortisol levels may predispose an individual to depression. </a:t>
            </a:r>
          </a:p>
          <a:p>
            <a:r>
              <a:rPr lang="en-US" dirty="0" smtClean="0"/>
              <a:t>Cushing’s syndrome: a disease which results in excessive production of cortisol. </a:t>
            </a:r>
          </a:p>
          <a:p>
            <a:r>
              <a:rPr lang="en-US" dirty="0" smtClean="0"/>
              <a:t>There is a high prevalence of depression among people with Cushing’s syndrome.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Stress &amp;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5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Overproduction of cortisol may decrease the density of serotonin receptors and damage noradrenaline receptors. </a:t>
            </a:r>
          </a:p>
          <a:p>
            <a:r>
              <a:rPr lang="en-US" dirty="0" smtClean="0"/>
              <a:t>However, people develop depression </a:t>
            </a:r>
          </a:p>
          <a:p>
            <a:pPr marL="0" indent="0">
              <a:buNone/>
            </a:pPr>
            <a:r>
              <a:rPr lang="en-US" dirty="0" smtClean="0"/>
              <a:t>without being stressed and people who </a:t>
            </a:r>
          </a:p>
          <a:p>
            <a:pPr marL="0" indent="0">
              <a:buNone/>
            </a:pPr>
            <a:r>
              <a:rPr lang="en-US" dirty="0" smtClean="0"/>
              <a:t>have experienced terrible stress do not </a:t>
            </a:r>
          </a:p>
          <a:p>
            <a:pPr marL="0" indent="0">
              <a:buNone/>
            </a:pPr>
            <a:r>
              <a:rPr lang="en-US" dirty="0" smtClean="0"/>
              <a:t>always develop depression.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109" y="3226336"/>
            <a:ext cx="23241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5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6028</TotalTime>
  <Words>812</Words>
  <Application>Microsoft Macintosh PowerPoint</Application>
  <PresentationFormat>On-screen Show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Hardcover</vt:lpstr>
      <vt:lpstr>Depression</vt:lpstr>
      <vt:lpstr>Symptoms of a Major Depressive Disorder</vt:lpstr>
      <vt:lpstr>Diagnosis of Depression</vt:lpstr>
      <vt:lpstr>Facts about Depression</vt:lpstr>
      <vt:lpstr>Serotonin &amp; Depression</vt:lpstr>
      <vt:lpstr>Noradrenaline &amp; Depression</vt:lpstr>
      <vt:lpstr>Cocktail of Neurotransmitters?</vt:lpstr>
      <vt:lpstr> Stress &amp; Depression</vt:lpstr>
      <vt:lpstr>PowerPoint Presentation</vt:lpstr>
      <vt:lpstr>Does poverty cause depression?</vt:lpstr>
      <vt:lpstr>Cognition and Depression</vt:lpstr>
      <vt:lpstr>PowerPoint Presentation</vt:lpstr>
      <vt:lpstr>Beck’s theory of Cognitive Restructuring</vt:lpstr>
      <vt:lpstr>PowerPoint Presentation</vt:lpstr>
      <vt:lpstr>Buehler &amp; O’Brien (2011)</vt:lpstr>
      <vt:lpstr>Findings</vt:lpstr>
      <vt:lpstr>Diathesis-stress Model</vt:lpstr>
      <vt:lpstr>Brown and Harris 1978</vt:lpstr>
      <vt:lpstr>Findings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Depression</dc:title>
  <dc:creator>Microsoft Office User</dc:creator>
  <cp:lastModifiedBy>Microsoft Office User</cp:lastModifiedBy>
  <cp:revision>20</cp:revision>
  <dcterms:created xsi:type="dcterms:W3CDTF">2013-04-15T08:58:43Z</dcterms:created>
  <dcterms:modified xsi:type="dcterms:W3CDTF">2013-04-22T14:15:05Z</dcterms:modified>
</cp:coreProperties>
</file>